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9" r:id="rId3"/>
    <p:sldId id="257" r:id="rId4"/>
    <p:sldId id="258" r:id="rId5"/>
    <p:sldId id="261" r:id="rId6"/>
    <p:sldId id="284" r:id="rId7"/>
    <p:sldId id="263" r:id="rId8"/>
    <p:sldId id="264" r:id="rId9"/>
    <p:sldId id="266" r:id="rId10"/>
    <p:sldId id="265" r:id="rId11"/>
    <p:sldId id="267" r:id="rId12"/>
    <p:sldId id="273" r:id="rId13"/>
    <p:sldId id="275" r:id="rId14"/>
    <p:sldId id="268" r:id="rId15"/>
    <p:sldId id="285" r:id="rId16"/>
    <p:sldId id="286" r:id="rId17"/>
    <p:sldId id="278" r:id="rId18"/>
    <p:sldId id="279" r:id="rId19"/>
    <p:sldId id="259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7" autoAdjust="0"/>
    <p:restoredTop sz="94720"/>
  </p:normalViewPr>
  <p:slideViewPr>
    <p:cSldViewPr snapToGrid="0">
      <p:cViewPr varScale="1">
        <p:scale>
          <a:sx n="105" d="100"/>
          <a:sy n="105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F95EC-D94A-054D-B95F-4CCD59B1A3EC}" type="datetimeFigureOut">
              <a:rPr lang="en-US" smtClean="0"/>
              <a:t>9/4/20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F2466-BEC3-5247-B3AC-FAFBBF4F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Aside from SNR issues</a:t>
            </a:r>
            <a:r>
              <a:rPr lang="is-IS" dirty="0"/>
              <a:t>…</a:t>
            </a:r>
          </a:p>
          <a:p>
            <a:endParaRPr lang="en-US" dirty="0"/>
          </a:p>
          <a:p>
            <a:r>
              <a:rPr lang="en-US" dirty="0"/>
              <a:t>HASTE time</a:t>
            </a:r>
            <a:r>
              <a:rPr lang="en-US" baseline="0" dirty="0"/>
              <a:t> duration single shot</a:t>
            </a:r>
          </a:p>
          <a:p>
            <a:endParaRPr lang="en-US" baseline="0" dirty="0"/>
          </a:p>
          <a:p>
            <a:r>
              <a:rPr lang="en-US" baseline="0" dirty="0"/>
              <a:t>TSE time duration multi shot</a:t>
            </a:r>
          </a:p>
          <a:p>
            <a:endParaRPr lang="en-US" baseline="0" dirty="0"/>
          </a:p>
          <a:p>
            <a:r>
              <a:rPr lang="en-US" baseline="0" dirty="0"/>
              <a:t>Explain why we cannot perform TSE (Refer to the backup slides)</a:t>
            </a:r>
          </a:p>
          <a:p>
            <a:endParaRPr lang="en-US" baseline="0" dirty="0"/>
          </a:p>
          <a:p>
            <a:r>
              <a:rPr lang="en-US" baseline="0" dirty="0"/>
              <a:t>Other performance gains?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F2466-BEC3-5247-B3AC-FAFBBF4FFA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5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each layer carefully</a:t>
            </a:r>
          </a:p>
          <a:p>
            <a:endParaRPr lang="en-US" dirty="0"/>
          </a:p>
          <a:p>
            <a:r>
              <a:rPr lang="en-US" dirty="0"/>
              <a:t>e.g., how does</a:t>
            </a:r>
            <a:r>
              <a:rPr lang="en-US" baseline="0" dirty="0"/>
              <a:t> the data consistency layer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F2466-BEC3-5247-B3AC-FAFBBF4FFA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6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4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9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1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1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2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47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38FA-3747-474D-AE7B-5F97BC449A5F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FFBF7-3FB5-4246-942D-686159CC2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596" y="5698"/>
            <a:ext cx="10860257" cy="15859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 Machine Learning Approach for Mitigating Artifacts in Fetal Imaging due to an Under-sampled HASTE Sequence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9725" y="4804205"/>
            <a:ext cx="9144000" cy="847725"/>
          </a:xfrm>
        </p:spPr>
        <p:txBody>
          <a:bodyPr/>
          <a:lstStyle/>
          <a:p>
            <a:r>
              <a:rPr lang="en-US" dirty="0" err="1"/>
              <a:t>Sayeri</a:t>
            </a:r>
            <a:r>
              <a:rPr lang="en-US" dirty="0"/>
              <a:t> Lala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Borjan</a:t>
            </a:r>
            <a:r>
              <a:rPr lang="en-US" dirty="0"/>
              <a:t> Gagoski</a:t>
            </a:r>
            <a:r>
              <a:rPr lang="en-US" baseline="30000" dirty="0"/>
              <a:t>2</a:t>
            </a:r>
            <a:r>
              <a:rPr lang="en-US" dirty="0"/>
              <a:t>, Jeﬀrey N. Stout</a:t>
            </a:r>
            <a:r>
              <a:rPr lang="en-US" baseline="30000" dirty="0"/>
              <a:t>2</a:t>
            </a:r>
            <a:r>
              <a:rPr lang="en-US" dirty="0"/>
              <a:t>, Bo Zhao</a:t>
            </a:r>
            <a:r>
              <a:rPr lang="en-US" baseline="30000" dirty="0"/>
              <a:t>3</a:t>
            </a:r>
            <a:r>
              <a:rPr lang="en-US" dirty="0"/>
              <a:t>, </a:t>
            </a:r>
            <a:r>
              <a:rPr lang="en-US" dirty="0" err="1"/>
              <a:t>Berkin</a:t>
            </a:r>
            <a:r>
              <a:rPr lang="en-US" dirty="0"/>
              <a:t> Bilgic</a:t>
            </a:r>
            <a:r>
              <a:rPr lang="en-US" baseline="30000" dirty="0"/>
              <a:t>3</a:t>
            </a:r>
            <a:r>
              <a:rPr lang="en-US" dirty="0"/>
              <a:t>, Ellen P. Grant</a:t>
            </a:r>
            <a:r>
              <a:rPr lang="en-US" baseline="30000" dirty="0"/>
              <a:t>2</a:t>
            </a:r>
            <a:r>
              <a:rPr lang="en-US" dirty="0"/>
              <a:t>, </a:t>
            </a:r>
            <a:r>
              <a:rPr lang="en-US" dirty="0" err="1"/>
              <a:t>Polina</a:t>
            </a:r>
            <a:r>
              <a:rPr lang="en-US" dirty="0"/>
              <a:t> Golland</a:t>
            </a:r>
            <a:r>
              <a:rPr lang="en-US" baseline="30000" dirty="0"/>
              <a:t>1</a:t>
            </a:r>
            <a:r>
              <a:rPr lang="en-US" dirty="0"/>
              <a:t>, and </a:t>
            </a:r>
            <a:r>
              <a:rPr lang="en-US" dirty="0" err="1"/>
              <a:t>Elfar</a:t>
            </a:r>
            <a:r>
              <a:rPr lang="en-US" dirty="0"/>
              <a:t> Adalsteinsson</a:t>
            </a:r>
            <a:r>
              <a:rPr lang="en-US" baseline="30000" dirty="0"/>
              <a:t>1</a:t>
            </a:r>
            <a:endParaRPr lang="en-US" dirty="0"/>
          </a:p>
        </p:txBody>
      </p:sp>
      <p:pic>
        <p:nvPicPr>
          <p:cNvPr id="1026" name="Picture 2" descr="Image result for mi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857" y="5962370"/>
            <a:ext cx="1147295" cy="59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oston children's hospita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31" y="5737020"/>
            <a:ext cx="1875840" cy="10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rtinos center for biomedical imag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5651930"/>
            <a:ext cx="1875715" cy="13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1875418"/>
            <a:ext cx="6510517" cy="25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7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5114925" cy="8286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190499" y="828675"/>
            <a:ext cx="103346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scans from fetal imaging</a:t>
            </a:r>
            <a:r>
              <a:rPr lang="en-US" sz="2000" b="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35339" lvl="2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dataset: 7 patients’ data, ~3000 images</a:t>
            </a:r>
          </a:p>
          <a:p>
            <a:pPr marL="1235339" lvl="2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dataset: 3 patients’ data, ~1000 images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for MRI</a:t>
            </a:r>
          </a:p>
          <a:p>
            <a:pPr marL="1235339" lvl="2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Magnitude images from vendor reconstructions of Fourier data using GRAPPA=2 HASTE and partial Fourier</a:t>
            </a:r>
          </a:p>
          <a:p>
            <a:pPr marL="1235339" lvl="2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size: 256 x 256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325" y="57808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Obtained from Boston Children’s Hospital in collaboration with Dr. Ellen Grant, Director of Fetal-Neonatal Neuroimaging and Development Science Center</a:t>
            </a:r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7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7610475" cy="82867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Dataset Creation via Retrospective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Undersampling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13233879" cy="28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5114925" cy="8286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Sample Reconstruction, R=2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13324115" y="15080489"/>
            <a:ext cx="125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25% NRMSE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9495" y="766712"/>
            <a:ext cx="11709647" cy="5782278"/>
            <a:chOff x="399495" y="766712"/>
            <a:chExt cx="11709647" cy="57822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95" y="766712"/>
              <a:ext cx="10795139" cy="578227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1220788" y="4678533"/>
              <a:ext cx="8883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Error (x100)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5114925" cy="8286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Sample Reconstruction, R=6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13324115" y="15080489"/>
            <a:ext cx="125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25% NRMSE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4187" y="698129"/>
            <a:ext cx="11904955" cy="5803286"/>
            <a:chOff x="204187" y="698129"/>
            <a:chExt cx="11904955" cy="58032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187" y="698129"/>
              <a:ext cx="10869460" cy="580328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220788" y="4678533"/>
              <a:ext cx="8883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Error (x100)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00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5114925" cy="8286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98" y="897286"/>
            <a:ext cx="7912377" cy="5934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t="11780" r="10086" b="10809"/>
          <a:stretch/>
        </p:blipFill>
        <p:spPr>
          <a:xfrm>
            <a:off x="62144" y="3971068"/>
            <a:ext cx="2211141" cy="2214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2" t="11779" r="10087" b="10681"/>
          <a:stretch/>
        </p:blipFill>
        <p:spPr>
          <a:xfrm>
            <a:off x="9854213" y="3946528"/>
            <a:ext cx="2239386" cy="22393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144" y="3559628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54213" y="3542891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R=8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4" t="14399" r="11980" b="67610"/>
          <a:stretch/>
        </p:blipFill>
        <p:spPr>
          <a:xfrm>
            <a:off x="9854213" y="1071269"/>
            <a:ext cx="2172816" cy="8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8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5114925" cy="8286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t="11780" r="10086" b="10809"/>
          <a:stretch/>
        </p:blipFill>
        <p:spPr>
          <a:xfrm>
            <a:off x="62144" y="3946528"/>
            <a:ext cx="2211141" cy="2214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2" t="11779" r="10087" b="10681"/>
          <a:stretch/>
        </p:blipFill>
        <p:spPr>
          <a:xfrm>
            <a:off x="9854213" y="3946528"/>
            <a:ext cx="2239386" cy="22393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144" y="3559628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54213" y="3542891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R=8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4" t="14399" r="11980" b="67610"/>
          <a:stretch/>
        </p:blipFill>
        <p:spPr>
          <a:xfrm>
            <a:off x="9854213" y="1104412"/>
            <a:ext cx="2172816" cy="821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r="8789"/>
          <a:stretch/>
        </p:blipFill>
        <p:spPr>
          <a:xfrm>
            <a:off x="2273285" y="742044"/>
            <a:ext cx="7394498" cy="609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3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5114925" cy="8286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t="11780" r="10086" b="10809"/>
          <a:stretch/>
        </p:blipFill>
        <p:spPr>
          <a:xfrm>
            <a:off x="62144" y="3937856"/>
            <a:ext cx="2211141" cy="2214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2" t="11779" r="10087" b="10681"/>
          <a:stretch/>
        </p:blipFill>
        <p:spPr>
          <a:xfrm>
            <a:off x="9875936" y="3912223"/>
            <a:ext cx="2239386" cy="22393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144" y="3559628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54213" y="3542891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R=8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4" t="14399" r="11980" b="67610"/>
          <a:stretch/>
        </p:blipFill>
        <p:spPr>
          <a:xfrm>
            <a:off x="9854213" y="1071269"/>
            <a:ext cx="2172816" cy="821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" r="9333"/>
          <a:stretch/>
        </p:blipFill>
        <p:spPr>
          <a:xfrm>
            <a:off x="2273285" y="1025873"/>
            <a:ext cx="7492153" cy="57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1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5114925" cy="8286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270602" y="975487"/>
            <a:ext cx="537559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Deep Learning reconstruction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performs significantly better than Compressed Sensing and Zero filled image reconstruction</a:t>
            </a:r>
          </a:p>
          <a:p>
            <a:pPr lvl="1"/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suffers from higher residual error over high spatial frequency features with increased k-space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undersampling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Based on radiologist evaluation, deep learning recons. with &lt; 5-6% NRMSE are high quality</a:t>
            </a:r>
          </a:p>
          <a:p>
            <a:pPr marL="148773" indent="-148773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148773" indent="-148773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148773" indent="-148773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148773" indent="-148773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8394" y="975487"/>
            <a:ext cx="45424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Future work: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Evaluate Deep Learning recon. on prospectively sampled data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Extend the Deep Learning network to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Process Volumetric data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148773" indent="-148773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28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5114925" cy="8286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270602" y="1241817"/>
            <a:ext cx="109216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8773" indent="-14877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Borjan</a:t>
            </a:r>
            <a:r>
              <a:rPr lang="en-US" sz="2400" dirty="0"/>
              <a:t> </a:t>
            </a:r>
            <a:r>
              <a:rPr lang="en-US" sz="2400" dirty="0" err="1"/>
              <a:t>Gagoski</a:t>
            </a:r>
            <a:r>
              <a:rPr lang="en-US" sz="2400" dirty="0"/>
              <a:t>, Jeffrey N. Stout, Bo Zhao, </a:t>
            </a:r>
            <a:r>
              <a:rPr lang="en-US" sz="2400" dirty="0" err="1"/>
              <a:t>Berkin</a:t>
            </a:r>
            <a:r>
              <a:rPr lang="en-US" sz="2400" dirty="0"/>
              <a:t> </a:t>
            </a:r>
            <a:r>
              <a:rPr lang="en-US" sz="2400" dirty="0" err="1"/>
              <a:t>Bilgic</a:t>
            </a:r>
            <a:r>
              <a:rPr lang="en-US" sz="2400" dirty="0"/>
              <a:t>, Ellen P. Grant, </a:t>
            </a:r>
            <a:r>
              <a:rPr lang="en-US" sz="2400" dirty="0" err="1"/>
              <a:t>Polina</a:t>
            </a:r>
            <a:r>
              <a:rPr lang="en-US" sz="2400" dirty="0"/>
              <a:t> </a:t>
            </a:r>
            <a:r>
              <a:rPr lang="en-US" sz="2400" dirty="0" err="1"/>
              <a:t>Golland</a:t>
            </a:r>
            <a:r>
              <a:rPr lang="en-US" sz="2400" dirty="0"/>
              <a:t>, </a:t>
            </a:r>
            <a:r>
              <a:rPr lang="en-US" sz="2400" dirty="0" err="1"/>
              <a:t>Elfar</a:t>
            </a:r>
            <a:r>
              <a:rPr lang="en-US" sz="2400" dirty="0"/>
              <a:t> </a:t>
            </a:r>
            <a:r>
              <a:rPr lang="en-US" sz="2400" dirty="0" err="1"/>
              <a:t>Adalsteinsson</a:t>
            </a:r>
            <a:endParaRPr lang="en-US" sz="2400" dirty="0"/>
          </a:p>
          <a:p>
            <a:pPr marL="148773" indent="-14877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NIBIB R01EB017337; NICHD U01HD087211</a:t>
            </a:r>
          </a:p>
          <a:p>
            <a:pPr marL="148773" indent="-14877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EECS MIT Quick Innovation Fellowship</a:t>
            </a:r>
          </a:p>
        </p:txBody>
      </p:sp>
    </p:spTree>
    <p:extLst>
      <p:ext uri="{BB962C8B-B14F-4D97-AF65-F5344CB8AC3E}">
        <p14:creationId xmlns:p14="http://schemas.microsoft.com/office/powerpoint/2010/main" val="1805128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0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2043114" y="4724401"/>
            <a:ext cx="8472487" cy="157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>
                <a:latin typeface="Arial" charset="0"/>
                <a:cs typeface="Arial" charset="0"/>
              </a:rPr>
              <a:t>Presenter Name: Sayeri Lala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900">
              <a:latin typeface="Arial" charset="0"/>
              <a:cs typeface="Arial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>
                <a:latin typeface="Arial" charset="0"/>
                <a:cs typeface="Arial" charset="0"/>
              </a:rPr>
              <a:t>I have no financial interests or relationships to disclose with regard to the subject matter of this presentation.</a:t>
            </a:r>
            <a:endParaRPr lang="en-US" sz="1900" dirty="0"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2708276"/>
            <a:ext cx="9144000" cy="55563"/>
          </a:xfrm>
          <a:prstGeom prst="rect">
            <a:avLst/>
          </a:prstGeom>
          <a:solidFill>
            <a:srgbClr val="193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781300" y="3200400"/>
            <a:ext cx="6629400" cy="101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000" b="1" dirty="0">
                <a:latin typeface="Arial" charset="0"/>
                <a:ea typeface="ＭＳ Ｐゴシック" charset="0"/>
                <a:cs typeface="ＭＳ Ｐゴシック" charset="0"/>
              </a:rPr>
              <a:t>Declaration of</a:t>
            </a:r>
            <a:br>
              <a:rPr lang="en-US" sz="3000" b="1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000" b="1" dirty="0">
                <a:latin typeface="Arial" charset="0"/>
                <a:ea typeface="ＭＳ Ｐゴシック" charset="0"/>
                <a:cs typeface="ＭＳ Ｐゴシック" charset="0"/>
              </a:rPr>
              <a:t>Financial Interests or Relationships</a:t>
            </a:r>
            <a:endParaRPr lang="en-US" sz="3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0"/>
          <a:stretch/>
        </p:blipFill>
        <p:spPr>
          <a:xfrm>
            <a:off x="2466468" y="297951"/>
            <a:ext cx="7259063" cy="23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78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6547104" cy="82867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Compressed Sensing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Sparsifying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Transforms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0" y="6369324"/>
            <a:ext cx="1037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Lustig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, Michael, David </a:t>
            </a:r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Donoho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, and John M. </a:t>
            </a:r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Pauly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. "Sparse MRI: The application of compressed sensing for rapid MR imaging."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828675"/>
            <a:ext cx="8927566" cy="55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0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5114925" cy="8286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Image Reconstruction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9125" y="1019175"/>
                <a:ext cx="235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Goal: Learn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1019175"/>
                <a:ext cx="2352675" cy="369332"/>
              </a:xfrm>
              <a:prstGeom prst="rect">
                <a:avLst/>
              </a:prstGeom>
              <a:blipFill>
                <a:blip r:embed="rId3"/>
                <a:stretch>
                  <a:fillRect l="-23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34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4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8288" y="0"/>
            <a:ext cx="8174736" cy="828675"/>
          </a:xfrm>
        </p:spPr>
        <p:txBody>
          <a:bodyPr>
            <a:noAutofit/>
          </a:bodyPr>
          <a:lstStyle/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Undersampling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k-space improves T2 contrast by shortening echo train length.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03" y="1020693"/>
            <a:ext cx="10830983" cy="53838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22464" y="6474916"/>
            <a:ext cx="20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1.2x1.2x3 mm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0475" y="6474916"/>
            <a:ext cx="20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0.4x0.4x2.5 mm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90" y="6461184"/>
            <a:ext cx="20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Voxel resolution</a:t>
            </a:r>
          </a:p>
        </p:txBody>
      </p:sp>
    </p:spTree>
    <p:extLst>
      <p:ext uri="{BB962C8B-B14F-4D97-AF65-F5344CB8AC3E}">
        <p14:creationId xmlns:p14="http://schemas.microsoft.com/office/powerpoint/2010/main" val="14705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6991350" cy="8286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Image Reconstruction Algorithms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222104" y="1631571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Naïve Zero-Filled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2104" y="3133231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Compressed Sensing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9" y="2198353"/>
            <a:ext cx="2015342" cy="4840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9" y="3700013"/>
            <a:ext cx="6547141" cy="9381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857" y="6182528"/>
            <a:ext cx="9784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Lustig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, Michael, David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Donoho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, and John M.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Pauly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. "Sparse MRI: The application of compressed sensing for rapid MR imaging." </a:t>
            </a: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Schlemper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, Jo, et al. "A deep cascade of convolutional neural networks for MR image reconstruction.” </a:t>
            </a: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5" y="1251005"/>
            <a:ext cx="4719804" cy="38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8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6991350" cy="82867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Image Reconstruction Algorithms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22857" y="6182528"/>
            <a:ext cx="9784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Lustig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, Michael, David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Donoho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, and John M.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Pauly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. "Sparse MRI: The application of compressed sensing for rapid MR imaging." </a:t>
            </a: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Schlemper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, Jo, et al. "A deep cascade of convolutional neural networks for MR image reconstruction.” </a:t>
            </a: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2104" y="1412644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04" y="1976150"/>
            <a:ext cx="6739888" cy="18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2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7524750" cy="82867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Deep Learning Image Reconstruction Architecture: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Cascade of CNNs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22857" y="6312433"/>
            <a:ext cx="978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Schlemper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Jo, et al. "A deep cascade of convolutional neural networks for MR image reconstruction.”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2192000" cy="29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1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2867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Deep Learning Image Reconstruction Architecture: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CNN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2" y="1281135"/>
            <a:ext cx="3989328" cy="1857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7" y="3351430"/>
            <a:ext cx="3744318" cy="13985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18" y="6312433"/>
            <a:ext cx="9753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Schlemper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Jo, et al. "A deep cascade of convolutional neural networks for MR image reconstruction.”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43" y="1778956"/>
            <a:ext cx="8461248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0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7410450" cy="82867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Evaluation Method: Architecture and Training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475" y="0"/>
            <a:ext cx="458152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for Mitigating Artifacts in Fetal Imaging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Poster # 3383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133184" y="6414237"/>
            <a:ext cx="2040507" cy="472642"/>
            <a:chOff x="10133184" y="6414237"/>
            <a:chExt cx="2040507" cy="472642"/>
          </a:xfrm>
        </p:grpSpPr>
        <p:pic>
          <p:nvPicPr>
            <p:cNvPr id="11" name="Picture 2" descr="Image result for mit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4" y="6523213"/>
              <a:ext cx="612764" cy="31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boston children's hospit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387" y="6474916"/>
              <a:ext cx="652494" cy="36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rtinos center for biomedical imag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881" y="6414237"/>
              <a:ext cx="652810" cy="4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0" y="1364578"/>
            <a:ext cx="7439535" cy="318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1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750</Words>
  <Application>Microsoft Macintosh PowerPoint</Application>
  <PresentationFormat>Widescreen</PresentationFormat>
  <Paragraphs>126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A Machine Learning Approach for Mitigating Artifacts in Fetal Imaging due to an Under-sampled HASTE Sequence</vt:lpstr>
      <vt:lpstr>PowerPoint Presentation</vt:lpstr>
      <vt:lpstr>Image Reconstruction Problem</vt:lpstr>
      <vt:lpstr>Undersampling k-space improves T2 contrast by shortening echo train length.</vt:lpstr>
      <vt:lpstr>Image Reconstruction Algorithms</vt:lpstr>
      <vt:lpstr>Image Reconstruction Algorithms</vt:lpstr>
      <vt:lpstr>Deep Learning Image Reconstruction Architecture: Cascade of CNNs</vt:lpstr>
      <vt:lpstr>Deep Learning Image Reconstruction Architecture: CNN Module</vt:lpstr>
      <vt:lpstr>Evaluation Method: Architecture and Training Parameters</vt:lpstr>
      <vt:lpstr>Dataset</vt:lpstr>
      <vt:lpstr>Dataset Creation via Retrospective Undersampling </vt:lpstr>
      <vt:lpstr>Sample Reconstruction, R=2</vt:lpstr>
      <vt:lpstr>Sample Reconstruction, R=6</vt:lpstr>
      <vt:lpstr>Results</vt:lpstr>
      <vt:lpstr>Results</vt:lpstr>
      <vt:lpstr>Results</vt:lpstr>
      <vt:lpstr>Conclusions</vt:lpstr>
      <vt:lpstr>Acknowledgments</vt:lpstr>
      <vt:lpstr>BACKUP</vt:lpstr>
      <vt:lpstr>Compressed Sensing Sparsifying Transforms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ls2121</dc:creator>
  <cp:lastModifiedBy>Sayeri Lala</cp:lastModifiedBy>
  <cp:revision>98</cp:revision>
  <dcterms:created xsi:type="dcterms:W3CDTF">2018-05-28T19:34:17Z</dcterms:created>
  <dcterms:modified xsi:type="dcterms:W3CDTF">2020-09-04T08:03:11Z</dcterms:modified>
</cp:coreProperties>
</file>